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3" r:id="rId17"/>
    <p:sldId id="274" r:id="rId18"/>
    <p:sldId id="276" r:id="rId19"/>
    <p:sldId id="278" r:id="rId20"/>
    <p:sldId id="280" r:id="rId21"/>
    <p:sldId id="281" r:id="rId22"/>
  </p:sldIdLst>
  <p:sldSz cx="24387175" cy="13716000"/>
  <p:notesSz cx="13716000" cy="24387175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36" d="100"/>
          <a:sy n="36" d="100"/>
        </p:scale>
        <p:origin x="126" y="9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81531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sv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svg"/><Relationship Id="rId3" Type="http://schemas.openxmlformats.org/officeDocument/2006/relationships/image" Target="../media/image1.png"/><Relationship Id="rId21" Type="http://schemas.openxmlformats.org/officeDocument/2006/relationships/image" Target="../media/image19.svg"/><Relationship Id="rId34" Type="http://schemas.openxmlformats.org/officeDocument/2006/relationships/image" Target="../media/image32.png"/><Relationship Id="rId7" Type="http://schemas.openxmlformats.org/officeDocument/2006/relationships/image" Target="../media/image5.svg"/><Relationship Id="rId12" Type="http://schemas.openxmlformats.org/officeDocument/2006/relationships/image" Target="../media/image10.png"/><Relationship Id="rId17" Type="http://schemas.openxmlformats.org/officeDocument/2006/relationships/image" Target="../media/image15.svg"/><Relationship Id="rId25" Type="http://schemas.openxmlformats.org/officeDocument/2006/relationships/image" Target="../media/image23.svg"/><Relationship Id="rId33" Type="http://schemas.openxmlformats.org/officeDocument/2006/relationships/image" Target="../media/image31.sv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sv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svg"/><Relationship Id="rId5" Type="http://schemas.openxmlformats.org/officeDocument/2006/relationships/image" Target="../media/image3.svg"/><Relationship Id="rId15" Type="http://schemas.openxmlformats.org/officeDocument/2006/relationships/image" Target="../media/image13.svg"/><Relationship Id="rId23" Type="http://schemas.openxmlformats.org/officeDocument/2006/relationships/image" Target="../media/image21.sv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svg"/><Relationship Id="rId31" Type="http://schemas.openxmlformats.org/officeDocument/2006/relationships/image" Target="../media/image29.svg"/><Relationship Id="rId4" Type="http://schemas.openxmlformats.org/officeDocument/2006/relationships/image" Target="../media/image2.png"/><Relationship Id="rId9" Type="http://schemas.openxmlformats.org/officeDocument/2006/relationships/image" Target="../media/image7.sv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svg"/><Relationship Id="rId30" Type="http://schemas.openxmlformats.org/officeDocument/2006/relationships/image" Target="../media/image28.png"/><Relationship Id="rId35" Type="http://schemas.openxmlformats.org/officeDocument/2006/relationships/image" Target="../media/image3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image" Target="../media/image39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image" Target="../media/image39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svg"/><Relationship Id="rId5" Type="http://schemas.openxmlformats.org/officeDocument/2006/relationships/image" Target="../media/image42.png"/><Relationship Id="rId4" Type="http://schemas.openxmlformats.org/officeDocument/2006/relationships/image" Target="../media/image3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image" Target="../media/image39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image" Target="../media/image39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svg"/><Relationship Id="rId5" Type="http://schemas.openxmlformats.org/officeDocument/2006/relationships/image" Target="../media/image42.png"/><Relationship Id="rId4" Type="http://schemas.openxmlformats.org/officeDocument/2006/relationships/image" Target="../media/image3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image" Target="../media/image39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image" Target="../media/image39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image" Target="../media/image39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image" Target="../media/image39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image" Target="../media/image39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5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image" Target="../media/image39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image" Target="../media/image39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image" Target="../media/image39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svg"/><Relationship Id="rId5" Type="http://schemas.openxmlformats.org/officeDocument/2006/relationships/image" Target="../media/image42.png"/><Relationship Id="rId4" Type="http://schemas.openxmlformats.org/officeDocument/2006/relationships/image" Target="../media/image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image" Target="../media/image3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4387048" cy="13716000"/>
          </a:xfrm>
          <a:prstGeom prst="rect">
            <a:avLst/>
          </a:prstGeom>
        </p:spPr>
      </p:pic>
      <p:pic>
        <p:nvPicPr>
          <p:cNvPr id="3" name="Image 1" descr=" 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3966462" y="-4137309"/>
            <a:ext cx="13351583" cy="12639654"/>
          </a:xfrm>
          <a:prstGeom prst="rect">
            <a:avLst/>
          </a:prstGeom>
        </p:spPr>
      </p:pic>
      <p:pic>
        <p:nvPicPr>
          <p:cNvPr id="4" name="Image 2" descr=" 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5079377" y="2618167"/>
            <a:ext cx="12883306" cy="12177373"/>
          </a:xfrm>
          <a:prstGeom prst="rect">
            <a:avLst/>
          </a:prstGeom>
        </p:spPr>
      </p:pic>
      <p:sp>
        <p:nvSpPr>
          <p:cNvPr id="6" name="Text 1"/>
          <p:cNvSpPr/>
          <p:nvPr/>
        </p:nvSpPr>
        <p:spPr>
          <a:xfrm>
            <a:off x="6011477" y="7586794"/>
            <a:ext cx="11698162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136"/>
              </a:lnSpc>
              <a:buNone/>
            </a:pPr>
            <a:r>
              <a:rPr lang="ru-RU" sz="54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SemiBold" pitchFamily="34" charset="-120"/>
              </a:rPr>
              <a:t>или как успеть всё за 90 минут</a:t>
            </a:r>
            <a:endParaRPr lang="en-US" sz="54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8" name="Image 4" descr=" 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1774347" y="1036169"/>
            <a:ext cx="2342302" cy="875171"/>
          </a:xfrm>
          <a:prstGeom prst="rect">
            <a:avLst/>
          </a:prstGeom>
        </p:spPr>
      </p:pic>
      <p:pic>
        <p:nvPicPr>
          <p:cNvPr id="9" name="Image 5" descr=" 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245678" y="925233"/>
            <a:ext cx="1516326" cy="1084718"/>
          </a:xfrm>
          <a:prstGeom prst="rect">
            <a:avLst/>
          </a:prstGeom>
        </p:spPr>
      </p:pic>
      <p:pic>
        <p:nvPicPr>
          <p:cNvPr id="10" name="Image 6" descr=" 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840305" y="863600"/>
            <a:ext cx="1565644" cy="1318918"/>
          </a:xfrm>
          <a:prstGeom prst="rect">
            <a:avLst/>
          </a:prstGeom>
        </p:spPr>
      </p:pic>
      <p:pic>
        <p:nvPicPr>
          <p:cNvPr id="11" name="Image 7" descr=" 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4282005" y="1079503"/>
            <a:ext cx="319388" cy="538916"/>
          </a:xfrm>
          <a:prstGeom prst="rect">
            <a:avLst/>
          </a:prstGeom>
        </p:spPr>
      </p:pic>
      <p:pic>
        <p:nvPicPr>
          <p:cNvPr id="12" name="Image 8" descr=" "/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4457706" y="1690796"/>
            <a:ext cx="70826" cy="204679"/>
          </a:xfrm>
          <a:prstGeom prst="rect">
            <a:avLst/>
          </a:prstGeom>
        </p:spPr>
      </p:pic>
      <p:pic>
        <p:nvPicPr>
          <p:cNvPr id="13" name="Image 9" descr=" "/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4542635" y="1687621"/>
            <a:ext cx="102493" cy="211032"/>
          </a:xfrm>
          <a:prstGeom prst="rect">
            <a:avLst/>
          </a:prstGeom>
        </p:spPr>
      </p:pic>
      <p:pic>
        <p:nvPicPr>
          <p:cNvPr id="14" name="Image 10" descr=" "/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4651790" y="1690818"/>
            <a:ext cx="142012" cy="252099"/>
          </a:xfrm>
          <a:prstGeom prst="rect">
            <a:avLst/>
          </a:prstGeom>
        </p:spPr>
      </p:pic>
      <p:pic>
        <p:nvPicPr>
          <p:cNvPr id="15" name="Image 11" descr=" "/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4854978" y="1687602"/>
            <a:ext cx="101154" cy="211069"/>
          </a:xfrm>
          <a:prstGeom prst="rect">
            <a:avLst/>
          </a:prstGeom>
        </p:spPr>
      </p:pic>
      <p:pic>
        <p:nvPicPr>
          <p:cNvPr id="16" name="Image 12" descr=" "/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4977206" y="1687621"/>
            <a:ext cx="102171" cy="211051"/>
          </a:xfrm>
          <a:prstGeom prst="rect">
            <a:avLst/>
          </a:prstGeom>
        </p:spPr>
      </p:pic>
      <p:pic>
        <p:nvPicPr>
          <p:cNvPr id="17" name="Image 13" descr=" "/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5102733" y="1690796"/>
            <a:ext cx="130712" cy="204679"/>
          </a:xfrm>
          <a:prstGeom prst="rect">
            <a:avLst/>
          </a:prstGeom>
        </p:spPr>
      </p:pic>
      <p:pic>
        <p:nvPicPr>
          <p:cNvPr id="18" name="Image 14" descr=" "/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5260027" y="1690818"/>
            <a:ext cx="99727" cy="204716"/>
          </a:xfrm>
          <a:prstGeom prst="rect">
            <a:avLst/>
          </a:prstGeom>
        </p:spPr>
      </p:pic>
      <p:pic>
        <p:nvPicPr>
          <p:cNvPr id="19" name="Image 15" descr=" "/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15383719" y="1690796"/>
            <a:ext cx="103585" cy="204679"/>
          </a:xfrm>
          <a:prstGeom prst="rect">
            <a:avLst/>
          </a:prstGeom>
        </p:spPr>
      </p:pic>
      <p:pic>
        <p:nvPicPr>
          <p:cNvPr id="20" name="Image 16" descr=" "/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4464367" y="1079540"/>
            <a:ext cx="279881" cy="538916"/>
          </a:xfrm>
          <a:prstGeom prst="rect">
            <a:avLst/>
          </a:prstGeom>
        </p:spPr>
      </p:pic>
      <p:pic>
        <p:nvPicPr>
          <p:cNvPr id="21" name="Image 17" descr=" "/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4735280" y="1078855"/>
            <a:ext cx="276284" cy="547458"/>
          </a:xfrm>
          <a:prstGeom prst="rect">
            <a:avLst/>
          </a:prstGeom>
        </p:spPr>
      </p:pic>
      <p:pic>
        <p:nvPicPr>
          <p:cNvPr id="22" name="Image 18" descr=" "/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5005586" y="1079540"/>
            <a:ext cx="277624" cy="538916"/>
          </a:xfrm>
          <a:prstGeom prst="rect">
            <a:avLst/>
          </a:prstGeom>
        </p:spPr>
      </p:pic>
      <p:pic>
        <p:nvPicPr>
          <p:cNvPr id="23" name="Image 19" descr=" "/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15243009" y="1085438"/>
            <a:ext cx="291033" cy="532981"/>
          </a:xfrm>
          <a:prstGeom prst="rect">
            <a:avLst/>
          </a:prstGeom>
        </p:spPr>
      </p:pic>
      <p:sp>
        <p:nvSpPr>
          <p:cNvPr id="24" name="Text 1"/>
          <p:cNvSpPr/>
          <p:nvPr/>
        </p:nvSpPr>
        <p:spPr>
          <a:xfrm>
            <a:off x="5751871" y="6793875"/>
            <a:ext cx="12883305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136"/>
              </a:lnSpc>
              <a:buNone/>
            </a:pPr>
            <a:r>
              <a:rPr lang="ru-RU" sz="15000" i="1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SemiBold" pitchFamily="34" charset="-120"/>
              </a:rPr>
              <a:t>НЕТВОРКИНГ</a:t>
            </a:r>
            <a:endParaRPr lang="en-US" sz="15000" i="1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25" name="Text 1"/>
          <p:cNvSpPr/>
          <p:nvPr/>
        </p:nvSpPr>
        <p:spPr>
          <a:xfrm>
            <a:off x="6011477" y="5039967"/>
            <a:ext cx="12883306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136"/>
              </a:lnSpc>
              <a:buNone/>
            </a:pPr>
            <a:r>
              <a:rPr lang="ru-RU" sz="8000" i="1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КОМАНДООБРАЗУЮЩИЙ</a:t>
            </a:r>
            <a:endParaRPr lang="en-US" sz="8000" i="1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" y="0"/>
            <a:ext cx="24387048" cy="137160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3917944" y="2315576"/>
            <a:ext cx="16551160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136"/>
              </a:lnSpc>
              <a:buNone/>
            </a:pPr>
            <a:r>
              <a:rPr lang="ru-RU" sz="9600" i="1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СТАРТОВЫЙ ЭТАП. 3 раунд</a:t>
            </a:r>
            <a:endParaRPr lang="en-US" sz="9600" i="1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6" name="Text 1"/>
          <p:cNvSpPr/>
          <p:nvPr/>
        </p:nvSpPr>
        <p:spPr>
          <a:xfrm>
            <a:off x="2354943" y="3349884"/>
            <a:ext cx="19677162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/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Общая тема раунда – финал ЛВ, но в  этом раунде у каждой строки своя тема, важно, чтобы слова совпали по строкам</a:t>
            </a:r>
            <a:endParaRPr lang="en-US" sz="66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7" name="Text 1"/>
          <p:cNvSpPr/>
          <p:nvPr/>
        </p:nvSpPr>
        <p:spPr>
          <a:xfrm>
            <a:off x="3799675" y="6799758"/>
            <a:ext cx="19677162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ru-RU" sz="48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АССОЦИАЦИЯ (1 слово)</a:t>
            </a:r>
          </a:p>
          <a:p>
            <a:r>
              <a:rPr lang="ru-RU" sz="48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АТРИБУТ (1 слово)</a:t>
            </a:r>
          </a:p>
          <a:p>
            <a:r>
              <a:rPr lang="ru-RU" sz="48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ЧЕЛОВЕК (2 слова: фамилия и имя)</a:t>
            </a:r>
          </a:p>
          <a:p>
            <a:r>
              <a:rPr lang="ru-RU" sz="48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ЦЕЛЬ (1 слово)</a:t>
            </a:r>
          </a:p>
          <a:p>
            <a:r>
              <a:rPr lang="ru-RU" sz="48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ДЕЙСТВИЕ (1 слово)</a:t>
            </a:r>
          </a:p>
        </p:txBody>
      </p:sp>
      <p:pic>
        <p:nvPicPr>
          <p:cNvPr id="12" name="Image 5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79815" y="7525268"/>
            <a:ext cx="2196567" cy="225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3914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7048" cy="137160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3917944" y="1444304"/>
            <a:ext cx="16551160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ru-RU" sz="9600" i="1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СТАРТОВЫЙ ЭТАП. </a:t>
            </a:r>
          </a:p>
          <a:p>
            <a:pPr marL="0" indent="0" algn="ctr">
              <a:buNone/>
            </a:pPr>
            <a:r>
              <a:rPr lang="ru-RU" sz="9600" i="1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Итоги 3 раунда</a:t>
            </a:r>
            <a:endParaRPr lang="en-US" sz="9600" i="1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6" name="Text 1"/>
          <p:cNvSpPr/>
          <p:nvPr/>
        </p:nvSpPr>
        <p:spPr>
          <a:xfrm>
            <a:off x="3799675" y="4903507"/>
            <a:ext cx="19677162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Объединитесь в команды по 10 человек</a:t>
            </a:r>
            <a:endParaRPr lang="en-US" sz="66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7" name="Text 1"/>
          <p:cNvSpPr/>
          <p:nvPr/>
        </p:nvSpPr>
        <p:spPr>
          <a:xfrm>
            <a:off x="3799675" y="6799758"/>
            <a:ext cx="19677162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endParaRPr lang="en-US" sz="24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9" name="Text 1"/>
          <p:cNvSpPr/>
          <p:nvPr/>
        </p:nvSpPr>
        <p:spPr>
          <a:xfrm>
            <a:off x="3834173" y="8504912"/>
            <a:ext cx="16928086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SemiBold" pitchFamily="34" charset="-120"/>
              </a:rPr>
              <a:t>Передайте наставнику количество строк, которые совпали полностью у всей команды</a:t>
            </a:r>
            <a:endParaRPr lang="en-US" sz="32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11" name="Image 7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04867" y="3832755"/>
            <a:ext cx="2265564" cy="2087349"/>
          </a:xfrm>
          <a:prstGeom prst="rect">
            <a:avLst/>
          </a:prstGeom>
        </p:spPr>
      </p:pic>
      <p:pic>
        <p:nvPicPr>
          <p:cNvPr id="12" name="Image 5" descr=" 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99613" y="6083516"/>
            <a:ext cx="2196567" cy="2257985"/>
          </a:xfrm>
          <a:prstGeom prst="rect">
            <a:avLst/>
          </a:prstGeom>
        </p:spPr>
      </p:pic>
      <p:pic>
        <p:nvPicPr>
          <p:cNvPr id="13" name="Image 7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34111" y="8504912"/>
            <a:ext cx="2265564" cy="2087349"/>
          </a:xfrm>
          <a:prstGeom prst="rect">
            <a:avLst/>
          </a:prstGeom>
        </p:spPr>
      </p:pic>
      <p:sp>
        <p:nvSpPr>
          <p:cNvPr id="14" name="Text 1"/>
          <p:cNvSpPr/>
          <p:nvPr/>
        </p:nvSpPr>
        <p:spPr>
          <a:xfrm>
            <a:off x="3799675" y="6749876"/>
            <a:ext cx="19677162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Обсудите все ответы</a:t>
            </a:r>
            <a:endParaRPr lang="en-US" sz="66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51942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7048" cy="13716000"/>
          </a:xfrm>
          <a:prstGeom prst="rect">
            <a:avLst/>
          </a:prstGeom>
        </p:spPr>
      </p:pic>
      <p:pic>
        <p:nvPicPr>
          <p:cNvPr id="3" name="Image 7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04867" y="3832755"/>
            <a:ext cx="2265564" cy="2087349"/>
          </a:xfrm>
          <a:prstGeom prst="rect">
            <a:avLst/>
          </a:prstGeom>
        </p:spPr>
      </p:pic>
      <p:pic>
        <p:nvPicPr>
          <p:cNvPr id="4" name="Image 5" descr=" 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99613" y="6083516"/>
            <a:ext cx="2196567" cy="225798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3917944" y="2315576"/>
            <a:ext cx="16551160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136"/>
              </a:lnSpc>
              <a:buNone/>
            </a:pPr>
            <a:r>
              <a:rPr lang="ru-RU" sz="9600" i="1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ПЕРЕХОДНЫЙ СЛАЙД</a:t>
            </a:r>
            <a:endParaRPr lang="en-US" sz="9600" i="1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6" name="Text 1"/>
          <p:cNvSpPr/>
          <p:nvPr/>
        </p:nvSpPr>
        <p:spPr>
          <a:xfrm>
            <a:off x="3917944" y="3938542"/>
            <a:ext cx="14423844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SemiBold" pitchFamily="34" charset="-120"/>
              </a:rPr>
              <a:t>Помогите наставнику посчитать сумму всех заработанных баллов</a:t>
            </a:r>
            <a:endParaRPr lang="en-US" sz="66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7" name="Text 1"/>
          <p:cNvSpPr/>
          <p:nvPr/>
        </p:nvSpPr>
        <p:spPr>
          <a:xfrm>
            <a:off x="3917944" y="6304820"/>
            <a:ext cx="19677162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SemiBold" pitchFamily="34" charset="-120"/>
              </a:rPr>
              <a:t>Получите звёздную валюту по курсу в зависимости от заработанных баллов</a:t>
            </a:r>
            <a:endParaRPr lang="en-US" sz="66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8" name="Image 7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99613" y="8504913"/>
            <a:ext cx="2265564" cy="2087349"/>
          </a:xfrm>
          <a:prstGeom prst="rect">
            <a:avLst/>
          </a:prstGeom>
        </p:spPr>
      </p:pic>
      <p:sp>
        <p:nvSpPr>
          <p:cNvPr id="9" name="Text 1"/>
          <p:cNvSpPr/>
          <p:nvPr/>
        </p:nvSpPr>
        <p:spPr>
          <a:xfrm>
            <a:off x="3917944" y="8800194"/>
            <a:ext cx="14423844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SemiBold" pitchFamily="34" charset="-120"/>
              </a:rPr>
              <a:t>Получите стартовый комплект для командного продукта</a:t>
            </a:r>
            <a:endParaRPr lang="en-US" sz="66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39365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7048" cy="13716000"/>
          </a:xfrm>
          <a:prstGeom prst="rect">
            <a:avLst/>
          </a:prstGeom>
        </p:spPr>
      </p:pic>
      <p:sp>
        <p:nvSpPr>
          <p:cNvPr id="3" name="Text 1"/>
          <p:cNvSpPr/>
          <p:nvPr/>
        </p:nvSpPr>
        <p:spPr>
          <a:xfrm>
            <a:off x="3917944" y="2315576"/>
            <a:ext cx="16551160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136"/>
              </a:lnSpc>
              <a:buNone/>
            </a:pPr>
            <a:r>
              <a:rPr lang="ru-RU" sz="9600" i="1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КУРСОВЫЙ СЛАЙД</a:t>
            </a:r>
            <a:endParaRPr lang="en-US" sz="9600" i="1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7997692"/>
              </p:ext>
            </p:extLst>
          </p:nvPr>
        </p:nvGraphicFramePr>
        <p:xfrm>
          <a:off x="944812" y="4243087"/>
          <a:ext cx="5940081" cy="30362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400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0725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725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725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725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725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3154640"/>
              </p:ext>
            </p:extLst>
          </p:nvPr>
        </p:nvGraphicFramePr>
        <p:xfrm>
          <a:off x="1097212" y="4395487"/>
          <a:ext cx="5940081" cy="30362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400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0725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725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725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725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725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12" name="Image 1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6675791" y="8613060"/>
            <a:ext cx="11485536" cy="10873108"/>
          </a:xfrm>
          <a:prstGeom prst="rect">
            <a:avLst/>
          </a:prstGeom>
        </p:spPr>
      </p:pic>
      <p:pic>
        <p:nvPicPr>
          <p:cNvPr id="13" name="Image 6" descr=" 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6859141" y="-6431683"/>
            <a:ext cx="8201604" cy="9567317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8633998"/>
              </p:ext>
            </p:extLst>
          </p:nvPr>
        </p:nvGraphicFramePr>
        <p:xfrm>
          <a:off x="3914852" y="4267965"/>
          <a:ext cx="16258118" cy="539496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81290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290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54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КОЛИЧЕСТВО БАЛЛОВ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КОЛИЧЕСТВО ЗВЁЗДНОЙ ВАЛЮТЫ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54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0-5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54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30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54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6-10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54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40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54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11-20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54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60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54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21-30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54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80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4" name="Text 1"/>
          <p:cNvSpPr/>
          <p:nvPr/>
        </p:nvSpPr>
        <p:spPr>
          <a:xfrm>
            <a:off x="4981602" y="10201174"/>
            <a:ext cx="14423844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Вся команда пока может обсудить итоги 1 этапа</a:t>
            </a:r>
            <a:endParaRPr lang="en-US" sz="66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4911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7048" cy="13716000"/>
          </a:xfrm>
          <a:prstGeom prst="rect">
            <a:avLst/>
          </a:prstGeom>
        </p:spPr>
      </p:pic>
      <p:pic>
        <p:nvPicPr>
          <p:cNvPr id="3" name="Image 7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2070209" y="6537043"/>
            <a:ext cx="1693396" cy="1560189"/>
          </a:xfrm>
          <a:prstGeom prst="rect">
            <a:avLst/>
          </a:prstGeom>
        </p:spPr>
      </p:pic>
      <p:pic>
        <p:nvPicPr>
          <p:cNvPr id="4" name="Image 5" descr=" 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V="1">
            <a:off x="2095995" y="8097232"/>
            <a:ext cx="1641824" cy="1687731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3917944" y="2315576"/>
            <a:ext cx="16551160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136"/>
              </a:lnSpc>
              <a:buNone/>
            </a:pPr>
            <a:r>
              <a:rPr lang="ru-RU" sz="9600" i="1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ОЗАДАЧИВАЮЩИЙ СЛАЙД</a:t>
            </a:r>
            <a:endParaRPr lang="en-US" sz="9600" i="1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6" name="Text 1"/>
          <p:cNvSpPr/>
          <p:nvPr/>
        </p:nvSpPr>
        <p:spPr>
          <a:xfrm>
            <a:off x="2644956" y="3809446"/>
            <a:ext cx="17669068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Итоговый продукт:  постер о команде. </a:t>
            </a:r>
          </a:p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На нем обязательно должны быть: </a:t>
            </a:r>
            <a:endParaRPr lang="en-US" sz="66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7" name="Text 1"/>
          <p:cNvSpPr/>
          <p:nvPr/>
        </p:nvSpPr>
        <p:spPr>
          <a:xfrm>
            <a:off x="3943730" y="6718389"/>
            <a:ext cx="19677162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SemiBold" pitchFamily="34" charset="-120"/>
              </a:rPr>
              <a:t>слоган команды</a:t>
            </a:r>
            <a:endParaRPr lang="en-US" sz="66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8" name="Image 7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2095995" y="10091626"/>
            <a:ext cx="1693396" cy="1560189"/>
          </a:xfrm>
          <a:prstGeom prst="rect">
            <a:avLst/>
          </a:prstGeom>
        </p:spPr>
      </p:pic>
      <p:sp>
        <p:nvSpPr>
          <p:cNvPr id="9" name="Text 1"/>
          <p:cNvSpPr/>
          <p:nvPr/>
        </p:nvSpPr>
        <p:spPr>
          <a:xfrm>
            <a:off x="3943730" y="8397113"/>
            <a:ext cx="14423844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SemiBold" pitchFamily="34" charset="-120"/>
              </a:rPr>
              <a:t>принципы работы команды</a:t>
            </a:r>
            <a:endParaRPr lang="en-US" sz="66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10" name="Text 1"/>
          <p:cNvSpPr/>
          <p:nvPr/>
        </p:nvSpPr>
        <p:spPr>
          <a:xfrm>
            <a:off x="3943730" y="10295702"/>
            <a:ext cx="19677162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SemiBold" pitchFamily="34" charset="-120"/>
              </a:rPr>
              <a:t>контакты и экспертиза команды</a:t>
            </a:r>
            <a:endParaRPr lang="en-US" sz="66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5958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7048" cy="13716000"/>
          </a:xfrm>
          <a:prstGeom prst="rect">
            <a:avLst/>
          </a:prstGeom>
        </p:spPr>
      </p:pic>
      <p:pic>
        <p:nvPicPr>
          <p:cNvPr id="3" name="Image 7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2070209" y="6537043"/>
            <a:ext cx="1693396" cy="1560189"/>
          </a:xfrm>
          <a:prstGeom prst="rect">
            <a:avLst/>
          </a:prstGeom>
        </p:spPr>
      </p:pic>
      <p:pic>
        <p:nvPicPr>
          <p:cNvPr id="4" name="Image 5" descr=" 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V="1">
            <a:off x="2121781" y="8607971"/>
            <a:ext cx="1641824" cy="1687731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3917944" y="2315576"/>
            <a:ext cx="16551160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136"/>
              </a:lnSpc>
              <a:buNone/>
            </a:pPr>
            <a:r>
              <a:rPr lang="ru-RU" sz="9600" i="1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ОЗАДАЧИВАЮЩИЙ СЛАЙД</a:t>
            </a:r>
            <a:endParaRPr lang="en-US" sz="9600" i="1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6" name="Text 1"/>
          <p:cNvSpPr/>
          <p:nvPr/>
        </p:nvSpPr>
        <p:spPr>
          <a:xfrm>
            <a:off x="2644956" y="3809446"/>
            <a:ext cx="17669068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Через 1 час продукт должен быть готов.</a:t>
            </a:r>
          </a:p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Есть ряд условий:</a:t>
            </a:r>
            <a:endParaRPr lang="en-US" sz="66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7" name="Text 1"/>
          <p:cNvSpPr/>
          <p:nvPr/>
        </p:nvSpPr>
        <p:spPr>
          <a:xfrm>
            <a:off x="3943730" y="6300499"/>
            <a:ext cx="19677162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SemiBold" pitchFamily="34" charset="-120"/>
              </a:rPr>
              <a:t>команда использует только приобретенные за звёздную валюту ресурсы</a:t>
            </a:r>
            <a:endParaRPr lang="en-US" sz="66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8" name="Image 7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2095995" y="10811408"/>
            <a:ext cx="1693396" cy="1560189"/>
          </a:xfrm>
          <a:prstGeom prst="rect">
            <a:avLst/>
          </a:prstGeom>
        </p:spPr>
      </p:pic>
      <p:sp>
        <p:nvSpPr>
          <p:cNvPr id="9" name="Text 1"/>
          <p:cNvSpPr/>
          <p:nvPr/>
        </p:nvSpPr>
        <p:spPr>
          <a:xfrm>
            <a:off x="3943730" y="8574948"/>
            <a:ext cx="18952129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SemiBold" pitchFamily="34" charset="-120"/>
              </a:rPr>
              <a:t>каждые 15 минут из команды будут уходить </a:t>
            </a:r>
          </a:p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SemiBold" pitchFamily="34" charset="-120"/>
              </a:rPr>
              <a:t>новые 10 человек на дополнительные задания</a:t>
            </a:r>
            <a:endParaRPr lang="en-US" sz="66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10" name="Text 1"/>
          <p:cNvSpPr/>
          <p:nvPr/>
        </p:nvSpPr>
        <p:spPr>
          <a:xfrm>
            <a:off x="3943730" y="10811408"/>
            <a:ext cx="19677162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SemiBold" pitchFamily="34" charset="-120"/>
              </a:rPr>
              <a:t>каждый член команды должен приложить свою руку к постеру</a:t>
            </a:r>
            <a:endParaRPr lang="en-US" sz="66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46148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7048" cy="13716000"/>
          </a:xfrm>
          <a:prstGeom prst="rect">
            <a:avLst/>
          </a:prstGeom>
        </p:spPr>
      </p:pic>
      <p:sp>
        <p:nvSpPr>
          <p:cNvPr id="3" name="Text 1"/>
          <p:cNvSpPr/>
          <p:nvPr/>
        </p:nvSpPr>
        <p:spPr>
          <a:xfrm>
            <a:off x="3768331" y="2315576"/>
            <a:ext cx="16551160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136"/>
              </a:lnSpc>
              <a:buNone/>
            </a:pPr>
            <a:r>
              <a:rPr lang="ru-RU" sz="9600" i="1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РЕСУРСНЫЙ СЛАЙД</a:t>
            </a:r>
            <a:endParaRPr lang="en-US" sz="9600" i="1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7997692"/>
              </p:ext>
            </p:extLst>
          </p:nvPr>
        </p:nvGraphicFramePr>
        <p:xfrm>
          <a:off x="944812" y="4243087"/>
          <a:ext cx="5940081" cy="30362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400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0725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725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725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725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725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3154640"/>
              </p:ext>
            </p:extLst>
          </p:nvPr>
        </p:nvGraphicFramePr>
        <p:xfrm>
          <a:off x="1097212" y="4395487"/>
          <a:ext cx="5940081" cy="30362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400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0725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725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725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725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725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12" name="Image 1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6675791" y="8613060"/>
            <a:ext cx="11485536" cy="10873108"/>
          </a:xfrm>
          <a:prstGeom prst="rect">
            <a:avLst/>
          </a:prstGeom>
        </p:spPr>
      </p:pic>
      <p:pic>
        <p:nvPicPr>
          <p:cNvPr id="13" name="Image 6" descr=" 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6859141" y="-6431683"/>
            <a:ext cx="8201604" cy="9567317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2480004"/>
              </p:ext>
            </p:extLst>
          </p:nvPr>
        </p:nvGraphicFramePr>
        <p:xfrm>
          <a:off x="3914852" y="3819862"/>
          <a:ext cx="16258118" cy="722376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81290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290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8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РЕСУРСЫ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КОЛИЧЕСТВО ЗВЁЗДНОЙ ВАЛЮТЫ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48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Ч/б</a:t>
                      </a:r>
                      <a:r>
                        <a:rPr lang="ru-RU" sz="4800" baseline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печать (1 лист А4)</a:t>
                      </a:r>
                      <a:endParaRPr lang="ru-RU" sz="4800" dirty="0"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15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48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Цветная</a:t>
                      </a:r>
                      <a:r>
                        <a:rPr lang="ru-RU" sz="4800" baseline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печать (1 лист А4)</a:t>
                      </a:r>
                      <a:endParaRPr lang="ru-RU" sz="4800" dirty="0"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30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48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До</a:t>
                      </a:r>
                      <a:r>
                        <a:rPr lang="ru-RU" sz="4800" baseline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3 элементов украшения</a:t>
                      </a:r>
                      <a:endParaRPr lang="ru-RU" sz="4800" dirty="0"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30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48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До</a:t>
                      </a:r>
                      <a:r>
                        <a:rPr lang="ru-RU" sz="4800" baseline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10 вырезанных элементов/до 30 букв </a:t>
                      </a:r>
                      <a:endParaRPr lang="ru-RU" sz="4800" dirty="0"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20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48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 </a:t>
                      </a:r>
                      <a:r>
                        <a:rPr lang="ru-RU" sz="4800" dirty="0" err="1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канцтовар</a:t>
                      </a:r>
                      <a:r>
                        <a:rPr lang="ru-RU" sz="48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на 10 минут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10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48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 моментальное</a:t>
                      </a:r>
                      <a:r>
                        <a:rPr lang="ru-RU" sz="4800" baseline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фото</a:t>
                      </a:r>
                      <a:endParaRPr lang="ru-RU" sz="4800" dirty="0"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50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36378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" y="0"/>
            <a:ext cx="24387048" cy="137160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3275463" y="2315576"/>
            <a:ext cx="18239831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136"/>
              </a:lnSpc>
              <a:buNone/>
            </a:pPr>
            <a:r>
              <a:rPr lang="ru-RU" sz="9600" i="1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ЦЕНТРАЛЬНЫЙ ЭТАП. Раунд 1</a:t>
            </a:r>
            <a:endParaRPr lang="en-US" sz="9600" i="1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6" name="Text 1"/>
          <p:cNvSpPr/>
          <p:nvPr/>
        </p:nvSpPr>
        <p:spPr>
          <a:xfrm>
            <a:off x="3834173" y="3669343"/>
            <a:ext cx="19677162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Выберите 10 человек из команды, которые уйдут на 15 минут на поиски новых знакомых и звёздной валюты</a:t>
            </a:r>
            <a:endParaRPr lang="en-US" sz="66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7" name="Text 1"/>
          <p:cNvSpPr/>
          <p:nvPr/>
        </p:nvSpPr>
        <p:spPr>
          <a:xfrm>
            <a:off x="3799675" y="7312035"/>
            <a:ext cx="19677162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SemiBold" pitchFamily="34" charset="-120"/>
              </a:rPr>
              <a:t>Продолжайте работать над постером</a:t>
            </a:r>
            <a:endParaRPr lang="en-US" sz="24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9" name="Text 1"/>
          <p:cNvSpPr/>
          <p:nvPr/>
        </p:nvSpPr>
        <p:spPr>
          <a:xfrm>
            <a:off x="3834173" y="9017189"/>
            <a:ext cx="14423844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SemiBold" pitchFamily="34" charset="-120"/>
              </a:rPr>
              <a:t>Не забывайте про возможность приобрести ресурсы</a:t>
            </a:r>
            <a:endParaRPr lang="en-US" sz="66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11" name="Image 7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04867" y="3832755"/>
            <a:ext cx="2265564" cy="2087349"/>
          </a:xfrm>
          <a:prstGeom prst="rect">
            <a:avLst/>
          </a:prstGeom>
        </p:spPr>
      </p:pic>
      <p:pic>
        <p:nvPicPr>
          <p:cNvPr id="12" name="Image 5" descr=" 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99613" y="6595793"/>
            <a:ext cx="2196567" cy="2257985"/>
          </a:xfrm>
          <a:prstGeom prst="rect">
            <a:avLst/>
          </a:prstGeom>
        </p:spPr>
      </p:pic>
      <p:pic>
        <p:nvPicPr>
          <p:cNvPr id="13" name="Image 7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34111" y="8605330"/>
            <a:ext cx="2265564" cy="2087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5518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7048" cy="137160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3057554" y="2245219"/>
            <a:ext cx="18272065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136"/>
              </a:lnSpc>
              <a:buNone/>
            </a:pPr>
            <a:r>
              <a:rPr lang="ru-RU" sz="9600" i="1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ЦЕНТРАЛЬНЫЙ ЭТАП. Раунд 2</a:t>
            </a:r>
            <a:endParaRPr lang="en-US" sz="9600" i="1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6" name="Text 1"/>
          <p:cNvSpPr/>
          <p:nvPr/>
        </p:nvSpPr>
        <p:spPr>
          <a:xfrm>
            <a:off x="3834173" y="3669343"/>
            <a:ext cx="19677162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Выберите 10 человек из команды, которые уйдут на 15 минут на поиски новых знакомых и звёздной валюты</a:t>
            </a:r>
            <a:endParaRPr lang="en-US" sz="66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7" name="Text 1"/>
          <p:cNvSpPr/>
          <p:nvPr/>
        </p:nvSpPr>
        <p:spPr>
          <a:xfrm>
            <a:off x="3765177" y="7298537"/>
            <a:ext cx="19677162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SemiBold" pitchFamily="34" charset="-120"/>
              </a:rPr>
              <a:t>Продолжайте работать над постером</a:t>
            </a:r>
            <a:endParaRPr lang="en-US" sz="24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9" name="Text 1"/>
          <p:cNvSpPr/>
          <p:nvPr/>
        </p:nvSpPr>
        <p:spPr>
          <a:xfrm>
            <a:off x="3799675" y="9003691"/>
            <a:ext cx="14423844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SemiBold" pitchFamily="34" charset="-120"/>
              </a:rPr>
              <a:t>Не забывайте про возможность приобрести ресурсы</a:t>
            </a:r>
            <a:endParaRPr lang="en-US" sz="66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11" name="Image 7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04867" y="3832755"/>
            <a:ext cx="2265564" cy="2087349"/>
          </a:xfrm>
          <a:prstGeom prst="rect">
            <a:avLst/>
          </a:prstGeom>
        </p:spPr>
      </p:pic>
      <p:pic>
        <p:nvPicPr>
          <p:cNvPr id="12" name="Image 5" descr=" 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65115" y="6582295"/>
            <a:ext cx="2196567" cy="2257985"/>
          </a:xfrm>
          <a:prstGeom prst="rect">
            <a:avLst/>
          </a:prstGeom>
        </p:spPr>
      </p:pic>
      <p:pic>
        <p:nvPicPr>
          <p:cNvPr id="13" name="Image 7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99613" y="8591832"/>
            <a:ext cx="2265564" cy="2087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3276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" y="0"/>
            <a:ext cx="24387048" cy="137160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3125793" y="2207206"/>
            <a:ext cx="18135587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136"/>
              </a:lnSpc>
              <a:buNone/>
            </a:pPr>
            <a:r>
              <a:rPr lang="ru-RU" sz="9600" i="1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ЦЕНТРАЛЬНЫЙ ЭТАП. Раунд 3</a:t>
            </a:r>
            <a:endParaRPr lang="en-US" sz="9600" i="1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6" name="Text 1"/>
          <p:cNvSpPr/>
          <p:nvPr/>
        </p:nvSpPr>
        <p:spPr>
          <a:xfrm>
            <a:off x="3834173" y="3669343"/>
            <a:ext cx="19677162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Выберите 10 человек из команды, которые уйдут на 15 минут на поиски новых знакомых и звёздной валюты</a:t>
            </a:r>
            <a:endParaRPr lang="en-US" sz="66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7" name="Text 1"/>
          <p:cNvSpPr/>
          <p:nvPr/>
        </p:nvSpPr>
        <p:spPr>
          <a:xfrm>
            <a:off x="3799675" y="7132903"/>
            <a:ext cx="19677162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SemiBold" pitchFamily="34" charset="-120"/>
              </a:rPr>
              <a:t>Продолжайте работать над постером</a:t>
            </a:r>
            <a:endParaRPr lang="en-US" sz="24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9" name="Text 1"/>
          <p:cNvSpPr/>
          <p:nvPr/>
        </p:nvSpPr>
        <p:spPr>
          <a:xfrm>
            <a:off x="3799675" y="9017006"/>
            <a:ext cx="14423844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SemiBold" pitchFamily="34" charset="-120"/>
              </a:rPr>
              <a:t>Не забывайте про возможность приобрести ресурсы</a:t>
            </a:r>
            <a:endParaRPr lang="en-US" sz="66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11" name="Image 7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04867" y="3832755"/>
            <a:ext cx="2265564" cy="2087349"/>
          </a:xfrm>
          <a:prstGeom prst="rect">
            <a:avLst/>
          </a:prstGeom>
        </p:spPr>
      </p:pic>
      <p:pic>
        <p:nvPicPr>
          <p:cNvPr id="12" name="Image 5" descr=" 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534111" y="6496265"/>
            <a:ext cx="2196567" cy="2257985"/>
          </a:xfrm>
          <a:prstGeom prst="rect">
            <a:avLst/>
          </a:prstGeom>
        </p:spPr>
      </p:pic>
      <p:pic>
        <p:nvPicPr>
          <p:cNvPr id="13" name="Image 7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16862" y="8729554"/>
            <a:ext cx="2265564" cy="2087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0795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7048" cy="13716000"/>
          </a:xfrm>
          <a:prstGeom prst="rect">
            <a:avLst/>
          </a:prstGeom>
        </p:spPr>
      </p:pic>
      <p:pic>
        <p:nvPicPr>
          <p:cNvPr id="3" name="Image 7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04867" y="3832755"/>
            <a:ext cx="2265564" cy="2087349"/>
          </a:xfrm>
          <a:prstGeom prst="rect">
            <a:avLst/>
          </a:prstGeom>
        </p:spPr>
      </p:pic>
      <p:pic>
        <p:nvPicPr>
          <p:cNvPr id="4" name="Image 5" descr=" 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99613" y="6083516"/>
            <a:ext cx="2196567" cy="225798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3545724" y="2315576"/>
            <a:ext cx="18446767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136"/>
              </a:lnSpc>
              <a:buNone/>
            </a:pPr>
            <a:r>
              <a:rPr lang="ru-RU" sz="9600" i="1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ПОДГОТОВИТЕЛЬНЫЙ СЛАЙД</a:t>
            </a:r>
            <a:endParaRPr lang="en-US" sz="9600" i="1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6" name="Text 1"/>
          <p:cNvSpPr/>
          <p:nvPr/>
        </p:nvSpPr>
        <p:spPr>
          <a:xfrm>
            <a:off x="3917944" y="4903507"/>
            <a:ext cx="14423844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136"/>
              </a:lnSpc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SemiBold" pitchFamily="34" charset="-120"/>
              </a:rPr>
              <a:t>Сядьте в круг всей командой</a:t>
            </a:r>
            <a:endParaRPr lang="en-US" sz="66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7" name="Text 1"/>
          <p:cNvSpPr/>
          <p:nvPr/>
        </p:nvSpPr>
        <p:spPr>
          <a:xfrm>
            <a:off x="3917944" y="6387009"/>
            <a:ext cx="19677162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SemiBold" pitchFamily="34" charset="-120"/>
              </a:rPr>
              <a:t>Проверьте, что наставники </a:t>
            </a:r>
          </a:p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SemiBold" pitchFamily="34" charset="-120"/>
              </a:rPr>
              <a:t>присоединились к вам</a:t>
            </a:r>
            <a:endParaRPr lang="en-US" sz="66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8" name="Image 7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99613" y="8504913"/>
            <a:ext cx="2265564" cy="2087349"/>
          </a:xfrm>
          <a:prstGeom prst="rect">
            <a:avLst/>
          </a:prstGeom>
        </p:spPr>
      </p:pic>
      <p:sp>
        <p:nvSpPr>
          <p:cNvPr id="9" name="Text 1"/>
          <p:cNvSpPr/>
          <p:nvPr/>
        </p:nvSpPr>
        <p:spPr>
          <a:xfrm>
            <a:off x="3765176" y="8769389"/>
            <a:ext cx="16808823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SemiBold" pitchFamily="34" charset="-120"/>
              </a:rPr>
              <a:t>Настройтесь на коммуникацию и получение удовольствия</a:t>
            </a:r>
            <a:endParaRPr lang="en-US" sz="66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98596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7048" cy="137160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3917944" y="2315576"/>
            <a:ext cx="16551160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136"/>
              </a:lnSpc>
              <a:buNone/>
            </a:pPr>
            <a:r>
              <a:rPr lang="ru-RU" sz="9600" i="1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ЗАКЛЮЧИТЕЛЬНЫЙ ЭТАП</a:t>
            </a:r>
            <a:endParaRPr lang="en-US" sz="9600" i="1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6" name="Text 1"/>
          <p:cNvSpPr/>
          <p:nvPr/>
        </p:nvSpPr>
        <p:spPr>
          <a:xfrm>
            <a:off x="3799675" y="4903507"/>
            <a:ext cx="19677162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Завершите постер всей командой</a:t>
            </a:r>
            <a:endParaRPr lang="en-US" sz="66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7" name="Text 1"/>
          <p:cNvSpPr/>
          <p:nvPr/>
        </p:nvSpPr>
        <p:spPr>
          <a:xfrm>
            <a:off x="3799675" y="6799758"/>
            <a:ext cx="19677162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SemiBold" pitchFamily="34" charset="-120"/>
              </a:rPr>
              <a:t>Проверьте, что все элементы постера смогут сопротивляться силе притяжения</a:t>
            </a:r>
            <a:endParaRPr lang="en-US" sz="24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9" name="Text 1"/>
          <p:cNvSpPr/>
          <p:nvPr/>
        </p:nvSpPr>
        <p:spPr>
          <a:xfrm>
            <a:off x="3799675" y="9330412"/>
            <a:ext cx="14423844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SemiBold" pitchFamily="34" charset="-120"/>
              </a:rPr>
              <a:t>Повесьте постер в назначенное место</a:t>
            </a:r>
            <a:endParaRPr lang="en-US" sz="66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11" name="Image 7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04867" y="3832755"/>
            <a:ext cx="2265564" cy="2087349"/>
          </a:xfrm>
          <a:prstGeom prst="rect">
            <a:avLst/>
          </a:prstGeom>
        </p:spPr>
      </p:pic>
      <p:pic>
        <p:nvPicPr>
          <p:cNvPr id="12" name="Image 5" descr=" 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534111" y="6611783"/>
            <a:ext cx="2196567" cy="2257985"/>
          </a:xfrm>
          <a:prstGeom prst="rect">
            <a:avLst/>
          </a:prstGeom>
        </p:spPr>
      </p:pic>
      <p:pic>
        <p:nvPicPr>
          <p:cNvPr id="13" name="Image 7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34111" y="8825909"/>
            <a:ext cx="2265564" cy="2087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9557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7048" cy="137160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3545724" y="2315576"/>
            <a:ext cx="18522705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136"/>
              </a:lnSpc>
              <a:buNone/>
            </a:pPr>
            <a:r>
              <a:rPr lang="ru-RU" sz="9600" i="1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БЛАГОДАРСТВЕННЫЙ СЛАЙД</a:t>
            </a:r>
            <a:endParaRPr lang="en-US" sz="9600" i="1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10" name="Image 2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079377" y="2618167"/>
            <a:ext cx="12883306" cy="12177373"/>
          </a:xfrm>
          <a:prstGeom prst="rect">
            <a:avLst/>
          </a:prstGeom>
        </p:spPr>
      </p:pic>
      <p:pic>
        <p:nvPicPr>
          <p:cNvPr id="11" name="Image 1" descr=" 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6161022" y="2387026"/>
            <a:ext cx="13351583" cy="12639654"/>
          </a:xfrm>
          <a:prstGeom prst="rect">
            <a:avLst/>
          </a:prstGeom>
        </p:spPr>
      </p:pic>
      <p:sp>
        <p:nvSpPr>
          <p:cNvPr id="12" name="Text 1"/>
          <p:cNvSpPr/>
          <p:nvPr/>
        </p:nvSpPr>
        <p:spPr>
          <a:xfrm>
            <a:off x="3826141" y="5759243"/>
            <a:ext cx="17295598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sz="9600" i="1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А что тут говорить?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9600" i="1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СПАСИБО!</a:t>
            </a:r>
            <a:endParaRPr lang="en-US" sz="9600" i="1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4576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" y="0"/>
            <a:ext cx="24387048" cy="13716000"/>
          </a:xfrm>
          <a:prstGeom prst="rect">
            <a:avLst/>
          </a:prstGeom>
        </p:spPr>
      </p:pic>
      <p:pic>
        <p:nvPicPr>
          <p:cNvPr id="3" name="Image 7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34111" y="5920387"/>
            <a:ext cx="2265564" cy="2087349"/>
          </a:xfrm>
          <a:prstGeom prst="rect">
            <a:avLst/>
          </a:prstGeom>
        </p:spPr>
      </p:pic>
      <p:pic>
        <p:nvPicPr>
          <p:cNvPr id="4" name="Image 5" descr=" 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568610" y="4129024"/>
            <a:ext cx="2196567" cy="225798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3917944" y="2315576"/>
            <a:ext cx="17066364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136"/>
              </a:lnSpc>
              <a:buNone/>
            </a:pPr>
            <a:r>
              <a:rPr lang="ru-RU" sz="9600" i="1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ОБЪЯСНИТЕЛЬНЫЙ СЛАЙД</a:t>
            </a:r>
            <a:endParaRPr lang="en-US" sz="9600" i="1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6" name="Text 1"/>
          <p:cNvSpPr/>
          <p:nvPr/>
        </p:nvSpPr>
        <p:spPr>
          <a:xfrm>
            <a:off x="3799675" y="4903507"/>
            <a:ext cx="19677162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ru-RU" sz="6600" kern="0" spc="-48" dirty="0" err="1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SemiBold" pitchFamily="34" charset="-120"/>
              </a:rPr>
              <a:t>Нетворкинг</a:t>
            </a: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SemiBold" pitchFamily="34" charset="-120"/>
              </a:rPr>
              <a:t> будет проходить в формате игры</a:t>
            </a:r>
            <a:endParaRPr lang="en-US" sz="66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7" name="Text 1"/>
          <p:cNvSpPr/>
          <p:nvPr/>
        </p:nvSpPr>
        <p:spPr>
          <a:xfrm>
            <a:off x="3799675" y="6609413"/>
            <a:ext cx="19677162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SemiBold" pitchFamily="34" charset="-120"/>
              </a:rPr>
              <a:t>В игре будет несколько этапов</a:t>
            </a:r>
          </a:p>
          <a:p>
            <a:pPr marL="0" indent="0">
              <a:buNone/>
            </a:pPr>
            <a:r>
              <a:rPr lang="ru-RU" sz="24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SemiBold" pitchFamily="34" charset="-120"/>
              </a:rPr>
              <a:t>(не всегда последовательных)</a:t>
            </a:r>
            <a:endParaRPr lang="en-US" sz="24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9" name="Text 1"/>
          <p:cNvSpPr/>
          <p:nvPr/>
        </p:nvSpPr>
        <p:spPr>
          <a:xfrm>
            <a:off x="3765177" y="8198955"/>
            <a:ext cx="14423844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SemiBold" pitchFamily="34" charset="-120"/>
              </a:rPr>
              <a:t>По итогам игры командой должен быть создан продукт</a:t>
            </a:r>
            <a:endParaRPr lang="en-US" sz="66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10" name="Image 5" descr=" 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398321" y="8007736"/>
            <a:ext cx="2196567" cy="225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830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" y="0"/>
            <a:ext cx="24387048" cy="137160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3917944" y="2315576"/>
            <a:ext cx="16551160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136"/>
              </a:lnSpc>
              <a:buNone/>
            </a:pPr>
            <a:r>
              <a:rPr lang="ru-RU" sz="9600" i="1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СТАРТОВЫЙ ЭТАП</a:t>
            </a:r>
            <a:endParaRPr lang="en-US" sz="9600" i="1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6" name="Text 1"/>
          <p:cNvSpPr/>
          <p:nvPr/>
        </p:nvSpPr>
        <p:spPr>
          <a:xfrm>
            <a:off x="3799675" y="4647102"/>
            <a:ext cx="19677162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Возьмите себе по 3 бланка для игры</a:t>
            </a:r>
            <a:endParaRPr lang="en-US" sz="66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7" name="Text 1"/>
          <p:cNvSpPr/>
          <p:nvPr/>
        </p:nvSpPr>
        <p:spPr>
          <a:xfrm>
            <a:off x="3799675" y="6799758"/>
            <a:ext cx="19677162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SemiBold" pitchFamily="34" charset="-120"/>
              </a:rPr>
              <a:t>Подготовьте ручки</a:t>
            </a:r>
            <a:endParaRPr lang="en-US" sz="24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9" name="Text 1"/>
          <p:cNvSpPr/>
          <p:nvPr/>
        </p:nvSpPr>
        <p:spPr>
          <a:xfrm>
            <a:off x="3834173" y="8504912"/>
            <a:ext cx="14423844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SemiBold" pitchFamily="34" charset="-120"/>
              </a:rPr>
              <a:t>Внимательно читайте задание и следите за временем</a:t>
            </a:r>
          </a:p>
          <a:p>
            <a:pPr marL="0" indent="0">
              <a:buNone/>
            </a:pPr>
            <a:endParaRPr lang="en-US" sz="66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11" name="Image 7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04867" y="3832755"/>
            <a:ext cx="2265564" cy="2087349"/>
          </a:xfrm>
          <a:prstGeom prst="rect">
            <a:avLst/>
          </a:prstGeom>
        </p:spPr>
      </p:pic>
      <p:pic>
        <p:nvPicPr>
          <p:cNvPr id="12" name="Image 5" descr=" 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99613" y="6083516"/>
            <a:ext cx="2196567" cy="2257985"/>
          </a:xfrm>
          <a:prstGeom prst="rect">
            <a:avLst/>
          </a:prstGeom>
        </p:spPr>
      </p:pic>
      <p:pic>
        <p:nvPicPr>
          <p:cNvPr id="13" name="Image 7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34111" y="8093053"/>
            <a:ext cx="2265564" cy="2087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045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" y="0"/>
            <a:ext cx="24387048" cy="137160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3917944" y="2315576"/>
            <a:ext cx="16551160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136"/>
              </a:lnSpc>
              <a:buNone/>
            </a:pPr>
            <a:r>
              <a:rPr lang="ru-RU" sz="9600" i="1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СТАРТОВЫЙ ЭТАП. 1 раунд</a:t>
            </a:r>
            <a:endParaRPr lang="en-US" sz="9600" i="1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6" name="Text 1"/>
          <p:cNvSpPr/>
          <p:nvPr/>
        </p:nvSpPr>
        <p:spPr>
          <a:xfrm>
            <a:off x="2354943" y="3349884"/>
            <a:ext cx="19677162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/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Напишите 5 слов по заданной теме, которые, как вам кажется, совпадут со словами других участников</a:t>
            </a:r>
            <a:endParaRPr lang="en-US" sz="66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7" name="Text 1"/>
          <p:cNvSpPr/>
          <p:nvPr/>
        </p:nvSpPr>
        <p:spPr>
          <a:xfrm>
            <a:off x="3799675" y="6799758"/>
            <a:ext cx="19677162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Тема: 5 навыков, которые есть у каждого вожатого</a:t>
            </a:r>
          </a:p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1 слово=1 навык </a:t>
            </a:r>
            <a:endParaRPr lang="en-US" sz="24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12" name="Image 5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79815" y="6642883"/>
            <a:ext cx="2196567" cy="225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1614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8242"/>
            <a:ext cx="24387048" cy="137160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3917944" y="1444304"/>
            <a:ext cx="16551160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ru-RU" sz="9600" i="1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СТАРТОВЫЙ ЭТАП. </a:t>
            </a:r>
          </a:p>
          <a:p>
            <a:pPr marL="0" indent="0" algn="ctr">
              <a:buNone/>
            </a:pPr>
            <a:r>
              <a:rPr lang="ru-RU" sz="9600" i="1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Итоги 1 раунда</a:t>
            </a:r>
            <a:endParaRPr lang="en-US" sz="9600" i="1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6" name="Text 1"/>
          <p:cNvSpPr/>
          <p:nvPr/>
        </p:nvSpPr>
        <p:spPr>
          <a:xfrm>
            <a:off x="3799675" y="4903507"/>
            <a:ext cx="19677162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Объединитесь в тройки внутри команды</a:t>
            </a:r>
            <a:endParaRPr lang="en-US" sz="66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7" name="Text 1"/>
          <p:cNvSpPr/>
          <p:nvPr/>
        </p:nvSpPr>
        <p:spPr>
          <a:xfrm>
            <a:off x="3799675" y="6799758"/>
            <a:ext cx="19677162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SemiBold" pitchFamily="34" charset="-120"/>
              </a:rPr>
              <a:t>Посчитайте все совпадения ответов</a:t>
            </a:r>
          </a:p>
          <a:p>
            <a:pPr marL="0" indent="0">
              <a:buNone/>
            </a:pPr>
            <a:r>
              <a:rPr lang="ru-RU" sz="32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(и поделитесь взглядами на перечисленные навыки)</a:t>
            </a:r>
            <a:endParaRPr lang="en-US" sz="105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9" name="Text 1"/>
          <p:cNvSpPr/>
          <p:nvPr/>
        </p:nvSpPr>
        <p:spPr>
          <a:xfrm>
            <a:off x="3834173" y="8504912"/>
            <a:ext cx="16928086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SemiBold" pitchFamily="34" charset="-120"/>
              </a:rPr>
              <a:t>Передайте наставнику общее количество совпадений в вашей тройке</a:t>
            </a:r>
          </a:p>
          <a:p>
            <a:pPr marL="0" indent="0">
              <a:buNone/>
            </a:pPr>
            <a:r>
              <a:rPr lang="ru-RU" sz="32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(считается, если слово совпало хотя бы у 2 человек)</a:t>
            </a:r>
            <a:endParaRPr lang="en-US" sz="32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11" name="Image 7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04867" y="3832755"/>
            <a:ext cx="2265564" cy="2087349"/>
          </a:xfrm>
          <a:prstGeom prst="rect">
            <a:avLst/>
          </a:prstGeom>
        </p:spPr>
      </p:pic>
      <p:pic>
        <p:nvPicPr>
          <p:cNvPr id="12" name="Image 5" descr=" 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99613" y="6083516"/>
            <a:ext cx="2196567" cy="2257985"/>
          </a:xfrm>
          <a:prstGeom prst="rect">
            <a:avLst/>
          </a:prstGeom>
        </p:spPr>
      </p:pic>
      <p:pic>
        <p:nvPicPr>
          <p:cNvPr id="13" name="Image 7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34111" y="8504912"/>
            <a:ext cx="2265564" cy="2087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4741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7048" cy="13716000"/>
          </a:xfrm>
          <a:prstGeom prst="rect">
            <a:avLst/>
          </a:prstGeom>
        </p:spPr>
      </p:pic>
      <p:sp>
        <p:nvSpPr>
          <p:cNvPr id="3" name="Text 1"/>
          <p:cNvSpPr/>
          <p:nvPr/>
        </p:nvSpPr>
        <p:spPr>
          <a:xfrm>
            <a:off x="3917944" y="2315576"/>
            <a:ext cx="16551160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136"/>
              </a:lnSpc>
              <a:buNone/>
            </a:pPr>
            <a:r>
              <a:rPr lang="ru-RU" sz="9600" i="1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НАГЛЯДНЫЙ СЛАЙД</a:t>
            </a:r>
            <a:endParaRPr lang="en-US" sz="9600" i="1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7997692"/>
              </p:ext>
            </p:extLst>
          </p:nvPr>
        </p:nvGraphicFramePr>
        <p:xfrm>
          <a:off x="944812" y="4243087"/>
          <a:ext cx="5940081" cy="30362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400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0725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725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725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725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725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3154640"/>
              </p:ext>
            </p:extLst>
          </p:nvPr>
        </p:nvGraphicFramePr>
        <p:xfrm>
          <a:off x="1097212" y="4395487"/>
          <a:ext cx="5940081" cy="30362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400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0725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725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725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725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725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3763074"/>
              </p:ext>
            </p:extLst>
          </p:nvPr>
        </p:nvGraphicFramePr>
        <p:xfrm>
          <a:off x="1887596" y="4207229"/>
          <a:ext cx="5940081" cy="3559113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59400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07251">
                <a:tc>
                  <a:txBody>
                    <a:bodyPr/>
                    <a:lstStyle/>
                    <a:p>
                      <a:r>
                        <a:rPr lang="ru-RU" sz="3200" dirty="0">
                          <a:ln>
                            <a:noFill/>
                          </a:ln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Совпадения</a:t>
                      </a:r>
                      <a:r>
                        <a:rPr lang="ru-RU" sz="3200" dirty="0">
                          <a:ln>
                            <a:noFill/>
                          </a:ln>
                        </a:rPr>
                        <a:t>:</a:t>
                      </a:r>
                      <a:endParaRPr lang="ru-RU" sz="32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7251">
                <a:tc>
                  <a:txBody>
                    <a:bodyPr/>
                    <a:lstStyle/>
                    <a:p>
                      <a:r>
                        <a:rPr lang="ru-RU" sz="3200" i="1" dirty="0">
                          <a:ln>
                            <a:noFill/>
                          </a:ln>
                        </a:rPr>
                        <a:t>Коммуникация</a:t>
                      </a:r>
                      <a:endParaRPr lang="ru-RU" sz="3200" b="0" i="1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7251">
                <a:tc>
                  <a:txBody>
                    <a:bodyPr/>
                    <a:lstStyle/>
                    <a:p>
                      <a:r>
                        <a:rPr lang="ru-RU" sz="3200" i="1" dirty="0">
                          <a:ln>
                            <a:noFill/>
                          </a:ln>
                        </a:rPr>
                        <a:t>Управление временем</a:t>
                      </a:r>
                      <a:endParaRPr lang="ru-RU" sz="3200" i="1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3626">
                <a:tc>
                  <a:txBody>
                    <a:bodyPr/>
                    <a:lstStyle/>
                    <a:p>
                      <a:r>
                        <a:rPr lang="ru-RU" sz="3200" i="1" dirty="0">
                          <a:ln>
                            <a:noFill/>
                          </a:ln>
                        </a:rPr>
                        <a:t>Креативность</a:t>
                      </a:r>
                      <a:endParaRPr lang="ru-RU" sz="3200" i="1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r>
                        <a:rPr lang="ru-RU" sz="3200" i="1" dirty="0">
                          <a:ln>
                            <a:noFill/>
                          </a:ln>
                        </a:rPr>
                        <a:t>Гибкость</a:t>
                      </a:r>
                      <a:endParaRPr lang="ru-RU" sz="3200" i="1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r>
                        <a:rPr lang="ru-RU" sz="3200" i="1" dirty="0">
                          <a:ln>
                            <a:noFill/>
                          </a:ln>
                        </a:rPr>
                        <a:t>Навык </a:t>
                      </a:r>
                      <a:r>
                        <a:rPr lang="ru-RU" sz="3200" i="1" dirty="0" err="1">
                          <a:ln>
                            <a:noFill/>
                          </a:ln>
                        </a:rPr>
                        <a:t>игротехника</a:t>
                      </a:r>
                      <a:endParaRPr lang="ru-RU" sz="3200" i="1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6957626"/>
              </p:ext>
            </p:extLst>
          </p:nvPr>
        </p:nvGraphicFramePr>
        <p:xfrm>
          <a:off x="9068324" y="5935985"/>
          <a:ext cx="5940081" cy="3559113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59400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0725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n>
                            <a:noFill/>
                          </a:ln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Совпадения</a:t>
                      </a:r>
                      <a:r>
                        <a:rPr lang="ru-RU" sz="3200" dirty="0">
                          <a:ln>
                            <a:noFill/>
                          </a:ln>
                        </a:rPr>
                        <a:t>:</a:t>
                      </a:r>
                      <a:endParaRPr lang="ru-RU" sz="32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22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i="1" dirty="0">
                          <a:ln>
                            <a:noFill/>
                          </a:ln>
                        </a:rPr>
                        <a:t>Управление временем</a:t>
                      </a:r>
                      <a:endParaRPr lang="ru-RU" sz="3200" i="1" dirty="0">
                        <a:ln>
                          <a:noFill/>
                        </a:ln>
                        <a:noFill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7251">
                <a:tc>
                  <a:txBody>
                    <a:bodyPr/>
                    <a:lstStyle/>
                    <a:p>
                      <a:r>
                        <a:rPr lang="ru-RU" sz="3200" i="1" dirty="0">
                          <a:ln>
                            <a:noFill/>
                          </a:ln>
                        </a:rPr>
                        <a:t>Коммуникация</a:t>
                      </a:r>
                      <a:endParaRPr lang="ru-RU" sz="3200" i="1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725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i="1" dirty="0">
                          <a:ln>
                            <a:noFill/>
                          </a:ln>
                        </a:rPr>
                        <a:t>Навык </a:t>
                      </a:r>
                      <a:r>
                        <a:rPr lang="ru-RU" sz="3200" i="1" dirty="0" err="1">
                          <a:ln>
                            <a:noFill/>
                          </a:ln>
                        </a:rPr>
                        <a:t>игротехника</a:t>
                      </a:r>
                      <a:endParaRPr lang="ru-RU" sz="3200" i="1" dirty="0">
                        <a:ln>
                          <a:noFill/>
                        </a:ln>
                        <a:noFill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3626">
                <a:tc>
                  <a:txBody>
                    <a:bodyPr/>
                    <a:lstStyle/>
                    <a:p>
                      <a:r>
                        <a:rPr lang="ru-RU" sz="3200" i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Roboto" panose="02000000000000000000" pitchFamily="2" charset="0"/>
                        </a:rPr>
                        <a:t>Ораторское</a:t>
                      </a:r>
                      <a:r>
                        <a:rPr lang="ru-RU" sz="3200" i="1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Roboto" panose="02000000000000000000" pitchFamily="2" charset="0"/>
                        </a:rPr>
                        <a:t> мастерство</a:t>
                      </a:r>
                      <a:endParaRPr lang="ru-RU" sz="3200" i="1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lt"/>
                        <a:ea typeface="Roboto" panose="02000000000000000000" pitchFamily="2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3626">
                <a:tc>
                  <a:txBody>
                    <a:bodyPr/>
                    <a:lstStyle/>
                    <a:p>
                      <a:r>
                        <a:rPr lang="ru-RU" sz="3200" i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Roboto" panose="02000000000000000000" pitchFamily="2" charset="0"/>
                        </a:rPr>
                        <a:t>Управление командой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1275668"/>
              </p:ext>
            </p:extLst>
          </p:nvPr>
        </p:nvGraphicFramePr>
        <p:xfrm>
          <a:off x="16249052" y="4211791"/>
          <a:ext cx="5940081" cy="4018662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59400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0725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n>
                            <a:noFill/>
                          </a:ln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Совпадения</a:t>
                      </a:r>
                      <a:r>
                        <a:rPr lang="ru-RU" sz="2800" dirty="0">
                          <a:ln>
                            <a:noFill/>
                          </a:ln>
                        </a:rPr>
                        <a:t>:</a:t>
                      </a:r>
                      <a:endParaRPr lang="ru-RU" sz="2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7251">
                <a:tc>
                  <a:txBody>
                    <a:bodyPr/>
                    <a:lstStyle/>
                    <a:p>
                      <a:r>
                        <a:rPr lang="ru-RU" sz="3200" i="1" dirty="0">
                          <a:ln>
                            <a:noFill/>
                          </a:ln>
                        </a:rPr>
                        <a:t>Коммуникация</a:t>
                      </a:r>
                      <a:endParaRPr lang="ru-RU" sz="3200" b="0" i="1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2417">
                <a:tc>
                  <a:txBody>
                    <a:bodyPr/>
                    <a:lstStyle/>
                    <a:p>
                      <a:r>
                        <a:rPr lang="ru-RU" sz="3200" i="1" dirty="0">
                          <a:ln>
                            <a:noFill/>
                          </a:ln>
                        </a:rPr>
                        <a:t>Креативность</a:t>
                      </a:r>
                      <a:endParaRPr lang="ru-RU" sz="2800" i="1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5743">
                <a:tc>
                  <a:txBody>
                    <a:bodyPr/>
                    <a:lstStyle/>
                    <a:p>
                      <a:r>
                        <a:rPr lang="ru-RU" sz="3200" i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Roboto" panose="02000000000000000000" pitchFamily="2" charset="0"/>
                        </a:rPr>
                        <a:t>Критическое мышление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i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Roboto" panose="02000000000000000000" pitchFamily="2" charset="0"/>
                        </a:rPr>
                        <a:t>Брать ответственность на себя</a:t>
                      </a:r>
                      <a:endParaRPr lang="ru-RU" sz="3200" i="1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ru-RU" sz="3200" i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Roboto" panose="02000000000000000000" pitchFamily="2" charset="0"/>
                        </a:rPr>
                        <a:t>Стрессоустойчивость</a:t>
                      </a:r>
                      <a:endParaRPr lang="ru-RU" sz="2800" i="1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lt"/>
                        <a:ea typeface="Roboto" panose="02000000000000000000" pitchFamily="2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1" name="Text 1"/>
          <p:cNvSpPr/>
          <p:nvPr/>
        </p:nvSpPr>
        <p:spPr>
          <a:xfrm>
            <a:off x="4804064" y="10199862"/>
            <a:ext cx="19677162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ru-RU" sz="60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Совпадают коммуникация, управление временем, креативность, навык </a:t>
            </a:r>
            <a:r>
              <a:rPr lang="ru-RU" sz="6000" kern="0" spc="-48" dirty="0" err="1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игротехника</a:t>
            </a:r>
            <a:r>
              <a:rPr lang="ru-RU" sz="60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 </a:t>
            </a:r>
          </a:p>
          <a:p>
            <a:pPr marL="0" indent="0">
              <a:buNone/>
            </a:pPr>
            <a:r>
              <a:rPr lang="ru-RU" sz="60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 = 4 совпадения</a:t>
            </a:r>
            <a:endParaRPr lang="en-US" sz="60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12" name="Image 1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6675791" y="8613060"/>
            <a:ext cx="11485536" cy="10873108"/>
          </a:xfrm>
          <a:prstGeom prst="rect">
            <a:avLst/>
          </a:prstGeom>
        </p:spPr>
      </p:pic>
      <p:pic>
        <p:nvPicPr>
          <p:cNvPr id="13" name="Image 6" descr=" 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6859141" y="-6431683"/>
            <a:ext cx="8201604" cy="9567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4563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7048" cy="137160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3917944" y="2315576"/>
            <a:ext cx="16551160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136"/>
              </a:lnSpc>
              <a:buNone/>
            </a:pPr>
            <a:r>
              <a:rPr lang="ru-RU" sz="9600" i="1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СТАРТОВЫЙ ЭТАП. 2 раунд</a:t>
            </a:r>
            <a:endParaRPr lang="en-US" sz="9600" i="1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6" name="Text 1"/>
          <p:cNvSpPr/>
          <p:nvPr/>
        </p:nvSpPr>
        <p:spPr>
          <a:xfrm>
            <a:off x="2354943" y="3349884"/>
            <a:ext cx="19677162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/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Напишите 5 слов по заданной тематике, которые, как вам кажется, НЕ совпадут с ответами других участников за столом</a:t>
            </a:r>
            <a:endParaRPr lang="en-US" sz="66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7" name="Text 1"/>
          <p:cNvSpPr/>
          <p:nvPr/>
        </p:nvSpPr>
        <p:spPr>
          <a:xfrm>
            <a:off x="3799675" y="6799758"/>
            <a:ext cx="19677162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Тема: 5 видов вечерних дел в лагере </a:t>
            </a:r>
          </a:p>
          <a:p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1 слово=1 дело</a:t>
            </a:r>
            <a:endParaRPr lang="en-US" sz="24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12" name="Image 5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79815" y="6642883"/>
            <a:ext cx="2196567" cy="225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9970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7048" cy="137160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3917944" y="1444304"/>
            <a:ext cx="16551160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ru-RU" sz="9600" i="1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СТАРТОВЫЙ ЭТАП. </a:t>
            </a:r>
          </a:p>
          <a:p>
            <a:pPr marL="0" indent="0" algn="ctr">
              <a:buNone/>
            </a:pPr>
            <a:r>
              <a:rPr lang="ru-RU" sz="9600" i="1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Итоги 2 раунда</a:t>
            </a:r>
            <a:endParaRPr lang="en-US" sz="9600" i="1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6" name="Text 1"/>
          <p:cNvSpPr/>
          <p:nvPr/>
        </p:nvSpPr>
        <p:spPr>
          <a:xfrm>
            <a:off x="3799675" y="4903507"/>
            <a:ext cx="19677162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Объединитесь в новые тройки внутри команды</a:t>
            </a:r>
            <a:endParaRPr lang="en-US" sz="66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7" name="Text 1"/>
          <p:cNvSpPr/>
          <p:nvPr/>
        </p:nvSpPr>
        <p:spPr>
          <a:xfrm>
            <a:off x="3799675" y="6799758"/>
            <a:ext cx="19677162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SemiBold" pitchFamily="34" charset="-120"/>
              </a:rPr>
              <a:t>Посчитайте все несовпадения ответов</a:t>
            </a:r>
          </a:p>
          <a:p>
            <a:r>
              <a:rPr lang="ru-RU" sz="32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(и расскажите про свои виды вечерних дел)</a:t>
            </a:r>
            <a:endParaRPr lang="en-US" sz="3200" dirty="0">
              <a:latin typeface="Roboto Black" panose="02000000000000000000" pitchFamily="2" charset="0"/>
              <a:ea typeface="Roboto Black" panose="02000000000000000000" pitchFamily="2" charset="0"/>
            </a:endParaRPr>
          </a:p>
          <a:p>
            <a:pPr marL="0" indent="0">
              <a:buNone/>
            </a:pPr>
            <a:endParaRPr lang="en-US" sz="24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9" name="Text 1"/>
          <p:cNvSpPr/>
          <p:nvPr/>
        </p:nvSpPr>
        <p:spPr>
          <a:xfrm>
            <a:off x="3834173" y="8504912"/>
            <a:ext cx="16928086" cy="82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ru-RU" sz="66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SemiBold" pitchFamily="34" charset="-120"/>
              </a:rPr>
              <a:t>Передайте наставнику общее количество несовпадений в вашей тройке</a:t>
            </a:r>
          </a:p>
          <a:p>
            <a:pPr marL="0" indent="0">
              <a:buNone/>
            </a:pPr>
            <a:r>
              <a:rPr lang="ru-RU" sz="3200" kern="0" spc="-48" dirty="0">
                <a:solidFill>
                  <a:srgbClr val="FFFFFF">
                    <a:alpha val="100000"/>
                  </a:srgb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(считается, если слово не совпало ни с кем)</a:t>
            </a:r>
            <a:endParaRPr lang="en-US" sz="3200" dirty="0"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11" name="Image 7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04867" y="3832755"/>
            <a:ext cx="2265564" cy="2087349"/>
          </a:xfrm>
          <a:prstGeom prst="rect">
            <a:avLst/>
          </a:prstGeom>
        </p:spPr>
      </p:pic>
      <p:pic>
        <p:nvPicPr>
          <p:cNvPr id="12" name="Image 5" descr=" 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99613" y="6083516"/>
            <a:ext cx="2196567" cy="2257985"/>
          </a:xfrm>
          <a:prstGeom prst="rect">
            <a:avLst/>
          </a:prstGeom>
        </p:spPr>
      </p:pic>
      <p:pic>
        <p:nvPicPr>
          <p:cNvPr id="13" name="Image 7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34111" y="8504912"/>
            <a:ext cx="2265564" cy="2087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7149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662</Words>
  <Application>Microsoft Office PowerPoint</Application>
  <PresentationFormat>Произвольный</PresentationFormat>
  <Paragraphs>136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Calibri</vt:lpstr>
      <vt:lpstr>Roboto</vt:lpstr>
      <vt:lpstr>Roboto Black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Анна Чухина</cp:lastModifiedBy>
  <cp:revision>28</cp:revision>
  <dcterms:created xsi:type="dcterms:W3CDTF">2024-11-13T10:14:27Z</dcterms:created>
  <dcterms:modified xsi:type="dcterms:W3CDTF">2025-03-17T13:00:38Z</dcterms:modified>
</cp:coreProperties>
</file>